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8" r:id="rId3"/>
    <p:sldId id="312" r:id="rId4"/>
    <p:sldId id="283" r:id="rId5"/>
    <p:sldId id="322" r:id="rId6"/>
    <p:sldId id="323" r:id="rId7"/>
    <p:sldId id="324" r:id="rId8"/>
    <p:sldId id="319" r:id="rId9"/>
    <p:sldId id="330" r:id="rId10"/>
    <p:sldId id="329" r:id="rId11"/>
    <p:sldId id="326" r:id="rId12"/>
    <p:sldId id="328" r:id="rId13"/>
    <p:sldId id="327" r:id="rId14"/>
    <p:sldId id="304" r:id="rId15"/>
    <p:sldId id="265" r:id="rId16"/>
    <p:sldId id="30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B88114"/>
    <a:srgbClr val="E09E19"/>
    <a:srgbClr val="FDD9FE"/>
    <a:srgbClr val="2D637F"/>
    <a:srgbClr val="9DAD33"/>
    <a:srgbClr val="6C3302"/>
    <a:srgbClr val="584F29"/>
    <a:srgbClr val="ED4E33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84237" autoAdjust="0"/>
  </p:normalViewPr>
  <p:slideViewPr>
    <p:cSldViewPr snapToGrid="0" snapToObjects="1">
      <p:cViewPr varScale="1">
        <p:scale>
          <a:sx n="96" d="100"/>
          <a:sy n="96" d="100"/>
        </p:scale>
        <p:origin x="2076" y="72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-3780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pPr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pPr/>
              <a:t>5/7/2017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81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27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4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95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 </a:t>
            </a:r>
            <a:r>
              <a:rPr lang="en-US" dirty="0" err="1"/>
              <a:t>Qaim</a:t>
            </a:r>
            <a:r>
              <a:rPr lang="en-US" dirty="0"/>
              <a:t> - plenary speaker and instigator of priority isotopes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08 May 2017 </a:t>
            </a:r>
            <a:r>
              <a:rPr lang="cs-CZ" dirty="0"/>
              <a:t>| </a:t>
            </a:r>
            <a:r>
              <a:rPr lang="en-US" dirty="0"/>
              <a:t> Oslo Nuclear Level Density Workshop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08 May 2017 </a:t>
            </a:r>
            <a:r>
              <a:rPr lang="cs-CZ" dirty="0"/>
              <a:t>| </a:t>
            </a:r>
            <a:r>
              <a:rPr lang="en-US" dirty="0"/>
              <a:t> Oslo Nuclear Level Density Workshop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08 May 2017 </a:t>
            </a:r>
            <a:r>
              <a:rPr lang="cs-CZ" dirty="0"/>
              <a:t>| </a:t>
            </a:r>
            <a:r>
              <a:rPr lang="en-US" dirty="0"/>
              <a:t> Oslo Nuclear Level Density Workshop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08 May 2017 </a:t>
            </a:r>
            <a:r>
              <a:rPr lang="cs-CZ" dirty="0"/>
              <a:t>| </a:t>
            </a:r>
            <a:r>
              <a:rPr lang="en-US" dirty="0"/>
              <a:t> Oslo Nuclear Level Density Workshop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08 May 2017 </a:t>
            </a:r>
            <a:r>
              <a:rPr lang="cs-CZ" dirty="0"/>
              <a:t>| </a:t>
            </a:r>
            <a:r>
              <a:rPr lang="en-US" dirty="0"/>
              <a:t> Oslo Nuclear Level Density Workshop</a:t>
            </a:r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5962648901_0a58d30a05_ov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2"/>
          <a:stretch/>
        </p:blipFill>
        <p:spPr>
          <a:xfrm>
            <a:off x="0" y="0"/>
            <a:ext cx="9157368" cy="6928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425" y="2952778"/>
            <a:ext cx="7681823" cy="1448130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Spin Distribution of Excited Nuclear States in </a:t>
            </a:r>
            <a:r>
              <a:rPr lang="en-US" sz="4400" baseline="30000" dirty="0" err="1">
                <a:solidFill>
                  <a:schemeClr val="bg1"/>
                </a:solidFill>
              </a:rPr>
              <a:t>nat</a:t>
            </a:r>
            <a:r>
              <a:rPr lang="en-US" sz="4400" dirty="0" err="1">
                <a:solidFill>
                  <a:schemeClr val="bg1"/>
                </a:solidFill>
              </a:rPr>
              <a:t>Fe</a:t>
            </a:r>
            <a:r>
              <a:rPr lang="en-US" sz="4400" dirty="0">
                <a:solidFill>
                  <a:schemeClr val="bg1"/>
                </a:solidFill>
              </a:rPr>
              <a:t>(</a:t>
            </a:r>
            <a:r>
              <a:rPr lang="en-US" sz="4400" dirty="0" err="1">
                <a:solidFill>
                  <a:schemeClr val="bg1"/>
                </a:solidFill>
              </a:rPr>
              <a:t>p,αn</a:t>
            </a:r>
            <a:r>
              <a:rPr lang="en-US" sz="4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4400908"/>
            <a:ext cx="8113143" cy="111359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Andrew S. Voyles</a:t>
            </a:r>
            <a:r>
              <a:rPr lang="en-US" dirty="0">
                <a:solidFill>
                  <a:schemeClr val="bg1"/>
                </a:solidFill>
              </a:rPr>
              <a:t>, M.S. </a:t>
            </a:r>
            <a:r>
              <a:rPr lang="en-US" dirty="0" err="1">
                <a:solidFill>
                  <a:schemeClr val="bg1"/>
                </a:solidFill>
              </a:rPr>
              <a:t>Basunia</a:t>
            </a:r>
            <a:r>
              <a:rPr lang="en-US" dirty="0">
                <a:solidFill>
                  <a:schemeClr val="bg1"/>
                </a:solidFill>
              </a:rPr>
              <a:t>, L.A. Bernstein,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J.W. Engle, E.F. Matthews, A. Springer</a:t>
            </a:r>
          </a:p>
          <a:p>
            <a:r>
              <a:rPr lang="en-US" dirty="0">
                <a:solidFill>
                  <a:schemeClr val="bg1"/>
                </a:solidFill>
              </a:rPr>
              <a:t>08 May 2017</a:t>
            </a:r>
          </a:p>
          <a:p>
            <a:r>
              <a:rPr lang="en-US" dirty="0">
                <a:solidFill>
                  <a:schemeClr val="bg1"/>
                </a:solidFill>
              </a:rPr>
              <a:t>6th Workshop on Nuclear Level Density and Gamma Strength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 descr="LBNL_logo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5670" y="150099"/>
            <a:ext cx="3311364" cy="20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57150" y="1167189"/>
            <a:ext cx="9086850" cy="4772019"/>
            <a:chOff x="57150" y="952508"/>
            <a:chExt cx="9086850" cy="4772019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3"/>
            <a:srcRect l="2238" t="5989" r="2781" b="4036"/>
            <a:stretch/>
          </p:blipFill>
          <p:spPr>
            <a:xfrm>
              <a:off x="1462087" y="2741716"/>
              <a:ext cx="7681913" cy="298281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85763" y="2286009"/>
              <a:ext cx="3714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963" y="1428762"/>
              <a:ext cx="3714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1088" y="1943112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62088" y="1943110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62087" y="1428762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50281" y="1685936"/>
              <a:ext cx="1409700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750594" y="1685935"/>
              <a:ext cx="2781300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70809" y="1133485"/>
              <a:ext cx="290513" cy="14287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4019550" y="1676412"/>
              <a:ext cx="371475" cy="152400"/>
            </a:xfrm>
            <a:prstGeom prst="hexag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23" idx="3"/>
              <a:endCxn id="29" idx="1"/>
            </p:cNvCxnSpPr>
            <p:nvPr/>
          </p:nvCxnSpPr>
          <p:spPr>
            <a:xfrm>
              <a:off x="452438" y="1495437"/>
              <a:ext cx="1009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/>
              <a:stCxn id="25" idx="3"/>
              <a:endCxn id="26" idx="1"/>
            </p:cNvCxnSpPr>
            <p:nvPr/>
          </p:nvCxnSpPr>
          <p:spPr>
            <a:xfrm flipV="1">
              <a:off x="1185863" y="2009785"/>
              <a:ext cx="276225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  <a:stCxn id="26" idx="3"/>
            </p:cNvCxnSpPr>
            <p:nvPr/>
          </p:nvCxnSpPr>
          <p:spPr>
            <a:xfrm>
              <a:off x="1566863" y="2009785"/>
              <a:ext cx="1714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cxnSpLocks/>
              <a:stCxn id="29" idx="3"/>
            </p:cNvCxnSpPr>
            <p:nvPr/>
          </p:nvCxnSpPr>
          <p:spPr>
            <a:xfrm>
              <a:off x="1566862" y="1495437"/>
              <a:ext cx="1714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/>
            </p:cNvCxnSpPr>
            <p:nvPr/>
          </p:nvCxnSpPr>
          <p:spPr>
            <a:xfrm flipH="1" flipV="1">
              <a:off x="1738313" y="1495438"/>
              <a:ext cx="217883" cy="2571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 flipV="1">
              <a:off x="1956196" y="1752610"/>
              <a:ext cx="276225" cy="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flipH="1">
              <a:off x="1738313" y="1752610"/>
              <a:ext cx="217883" cy="257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  <a:endCxn id="25" idx="1"/>
            </p:cNvCxnSpPr>
            <p:nvPr/>
          </p:nvCxnSpPr>
          <p:spPr>
            <a:xfrm>
              <a:off x="57150" y="2009783"/>
              <a:ext cx="1023938" cy="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Curved 58"/>
            <p:cNvCxnSpPr>
              <a:cxnSpLocks/>
              <a:stCxn id="14" idx="0"/>
            </p:cNvCxnSpPr>
            <p:nvPr/>
          </p:nvCxnSpPr>
          <p:spPr>
            <a:xfrm rot="5400000" flipH="1" flipV="1">
              <a:off x="593530" y="1987760"/>
              <a:ext cx="276221" cy="320279"/>
            </a:xfrm>
            <a:prstGeom prst="curvedConnector2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19" idx="3"/>
              <a:endCxn id="30" idx="3"/>
            </p:cNvCxnSpPr>
            <p:nvPr/>
          </p:nvCxnSpPr>
          <p:spPr>
            <a:xfrm flipH="1" flipV="1">
              <a:off x="3659981" y="1752611"/>
              <a:ext cx="359569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cxnSpLocks/>
              <a:stCxn id="31" idx="1"/>
              <a:endCxn id="19" idx="0"/>
            </p:cNvCxnSpPr>
            <p:nvPr/>
          </p:nvCxnSpPr>
          <p:spPr>
            <a:xfrm flipH="1">
              <a:off x="4391025" y="1752610"/>
              <a:ext cx="359569" cy="2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 flipV="1">
              <a:off x="2095500" y="1828812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 flipV="1">
              <a:off x="3848100" y="1828813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 flipV="1">
              <a:off x="7762875" y="1828813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31" idx="3"/>
            </p:cNvCxnSpPr>
            <p:nvPr/>
          </p:nvCxnSpPr>
          <p:spPr>
            <a:xfrm>
              <a:off x="7531894" y="1752610"/>
              <a:ext cx="1103648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endCxn id="32" idx="1"/>
            </p:cNvCxnSpPr>
            <p:nvPr/>
          </p:nvCxnSpPr>
          <p:spPr>
            <a:xfrm flipV="1">
              <a:off x="4200525" y="1204922"/>
              <a:ext cx="370284" cy="47149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331100" y="1146299"/>
              <a:ext cx="1351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Proton Injectors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7755" y="1521035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p+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72756" y="222737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p-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742639" y="2243442"/>
              <a:ext cx="767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750 keV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11334" y="222737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MeV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316520" y="222737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800 MeV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797968" y="1228233"/>
              <a:ext cx="105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To research </a:t>
              </a:r>
              <a:br>
                <a:rPr lang="en-US" sz="1400" dirty="0"/>
              </a:br>
              <a:r>
                <a:rPr lang="en-US" sz="1400" dirty="0"/>
                <a:t>centers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292898" y="1167189"/>
              <a:ext cx="132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201.25 MHz</a:t>
              </a:r>
              <a:br>
                <a:rPr lang="en-US" sz="1400" dirty="0"/>
              </a:br>
              <a:r>
                <a:rPr lang="en-US" sz="1400" dirty="0"/>
                <a:t>Drift Tube </a:t>
              </a:r>
              <a:r>
                <a:rPr lang="en-US" sz="1400" dirty="0" err="1"/>
                <a:t>Linac</a:t>
              </a:r>
              <a:endParaRPr lang="en-US" sz="14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119295" y="952508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IPF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068286" y="1167189"/>
              <a:ext cx="20524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805 MHz</a:t>
              </a:r>
              <a:br>
                <a:rPr lang="en-US" sz="1400" dirty="0"/>
              </a:br>
              <a:r>
                <a:rPr lang="en-US" sz="1400" dirty="0"/>
                <a:t>Side-Coupled Cavity </a:t>
              </a:r>
              <a:r>
                <a:rPr lang="en-US" sz="1400" dirty="0" err="1"/>
                <a:t>Linac</a:t>
              </a:r>
              <a:endParaRPr lang="en-US" sz="1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73735" y="2009783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800 m</a:t>
              </a: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4750594" y="2009783"/>
              <a:ext cx="27813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63120" y="1493051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p-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068760" y="1273088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p+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2245272" y="4338269"/>
              <a:ext cx="1524001" cy="10052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Connector: Curved 98"/>
            <p:cNvCxnSpPr>
              <a:cxnSpLocks/>
            </p:cNvCxnSpPr>
            <p:nvPr/>
          </p:nvCxnSpPr>
          <p:spPr>
            <a:xfrm rot="5400000">
              <a:off x="2340240" y="1905292"/>
              <a:ext cx="3042861" cy="1708793"/>
            </a:xfrm>
            <a:prstGeom prst="curvedConnector3">
              <a:avLst/>
            </a:prstGeom>
            <a:ln w="444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</p:cNvCxnSpPr>
            <p:nvPr/>
          </p:nvCxnSpPr>
          <p:spPr>
            <a:xfrm flipV="1">
              <a:off x="2628900" y="3238500"/>
              <a:ext cx="4902994" cy="220980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5104048" y="3934873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h+</a:t>
              </a:r>
            </a:p>
          </p:txBody>
        </p:sp>
      </p:grpSp>
      <p:sp>
        <p:nvSpPr>
          <p:cNvPr id="106" name="Title 1"/>
          <p:cNvSpPr>
            <a:spLocks noGrp="1"/>
          </p:cNvSpPr>
          <p:nvPr>
            <p:ph type="title"/>
          </p:nvPr>
        </p:nvSpPr>
        <p:spPr>
          <a:xfrm>
            <a:off x="457200" y="130511"/>
            <a:ext cx="7766050" cy="1150353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287961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511"/>
            <a:ext cx="7766050" cy="1150353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224293"/>
            <a:ext cx="6216916" cy="2064669"/>
          </a:xfrm>
        </p:spPr>
        <p:txBody>
          <a:bodyPr>
            <a:normAutofit/>
          </a:bodyPr>
          <a:lstStyle/>
          <a:p>
            <a:r>
              <a:rPr lang="en-US" dirty="0"/>
              <a:t>LBNL: 5 – 55 MeV / A, LANL: 45 – 100 MeV p</a:t>
            </a:r>
            <a:r>
              <a:rPr lang="en-US" baseline="30000" dirty="0"/>
              <a:t>+</a:t>
            </a:r>
            <a:endParaRPr lang="en-US" dirty="0"/>
          </a:p>
          <a:p>
            <a:r>
              <a:rPr lang="en-US" dirty="0"/>
              <a:t>Complementary measurements explore reaction dynamics in different energy regimes, overlap region of 45-55 MeV builds confidence and consistency in results.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4"/>
          </p:nvPr>
        </p:nvPicPr>
        <p:blipFill rotWithShape="1">
          <a:blip r:embed="rId3"/>
          <a:srcRect l="14444" t="9597" r="6420" b="-1288"/>
          <a:stretch/>
        </p:blipFill>
        <p:spPr>
          <a:xfrm>
            <a:off x="5429656" y="3018347"/>
            <a:ext cx="3476219" cy="3020784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6605" r="28548"/>
          <a:stretch/>
        </p:blipFill>
        <p:spPr>
          <a:xfrm>
            <a:off x="2434042" y="3018347"/>
            <a:ext cx="2611857" cy="30207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7340" r="12443" b="18480"/>
          <a:stretch/>
        </p:blipFill>
        <p:spPr>
          <a:xfrm>
            <a:off x="285953" y="3018347"/>
            <a:ext cx="1951442" cy="3020784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 rot="16200000">
            <a:off x="6598609" y="6155493"/>
            <a:ext cx="1138314" cy="266700"/>
          </a:xfrm>
          <a:prstGeom prst="rightArrow">
            <a:avLst/>
          </a:prstGeom>
          <a:solidFill>
            <a:srgbClr val="E09E1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086992" y="6388684"/>
            <a:ext cx="2132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aseline="30000" dirty="0">
                <a:solidFill>
                  <a:srgbClr val="E09E19"/>
                </a:solidFill>
                <a:latin typeface="Georgia"/>
                <a:ea typeface="+mj-ea"/>
              </a:rPr>
              <a:t>100 MeV p+</a:t>
            </a:r>
            <a:endParaRPr lang="en-US" baseline="30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3"/>
          </p:nvPr>
        </p:nvPicPr>
        <p:blipFill rotWithShape="1">
          <a:blip r:embed="rId6"/>
          <a:srcRect l="19942" t="18450" r="11481" b="9773"/>
          <a:stretch/>
        </p:blipFill>
        <p:spPr>
          <a:xfrm>
            <a:off x="6510830" y="1393949"/>
            <a:ext cx="2269976" cy="1781928"/>
          </a:xfr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6153150" y="3018347"/>
            <a:ext cx="465062" cy="215607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8029575" y="3018347"/>
            <a:ext cx="647700" cy="226802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181100" y="5654940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11757" y="5654940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M. </a:t>
            </a:r>
            <a:r>
              <a:rPr lang="en-US" sz="1600" dirty="0" err="1">
                <a:latin typeface="Lucida Grande"/>
                <a:cs typeface="Lucida Grande"/>
              </a:rPr>
              <a:t>Nortier</a:t>
            </a:r>
            <a:endParaRPr lang="en-US" sz="1600" dirty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99244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00" y="1118940"/>
            <a:ext cx="6093001" cy="45720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 rot="20098985">
            <a:off x="4543383" y="2129046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Preliminary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/>
              <a:t>Measurements @ LANL – Nb(p,x)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06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732"/>
            <a:ext cx="7766050" cy="115035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99" y="2776122"/>
            <a:ext cx="8137525" cy="2591008"/>
          </a:xfrm>
        </p:spPr>
        <p:txBody>
          <a:bodyPr>
            <a:normAutofit/>
          </a:bodyPr>
          <a:lstStyle/>
          <a:p>
            <a:r>
              <a:rPr lang="en-US" dirty="0"/>
              <a:t>Already completed: Fe(</a:t>
            </a:r>
            <a:r>
              <a:rPr lang="en-US" dirty="0" err="1"/>
              <a:t>p,x</a:t>
            </a:r>
            <a:r>
              <a:rPr lang="en-US" dirty="0"/>
              <a:t>), </a:t>
            </a:r>
            <a:r>
              <a:rPr lang="en-US" dirty="0" err="1"/>
              <a:t>Zr</a:t>
            </a:r>
            <a:r>
              <a:rPr lang="en-US" dirty="0"/>
              <a:t>(</a:t>
            </a:r>
            <a:r>
              <a:rPr lang="en-US" dirty="0" err="1"/>
              <a:t>d,x</a:t>
            </a:r>
            <a:r>
              <a:rPr lang="en-US" dirty="0"/>
              <a:t>),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</a:t>
            </a:r>
          </a:p>
          <a:p>
            <a:r>
              <a:rPr lang="en-US" dirty="0"/>
              <a:t>Upcoming targets: </a:t>
            </a:r>
            <a:r>
              <a:rPr lang="en-US" baseline="30000" dirty="0"/>
              <a:t>86</a:t>
            </a:r>
            <a:r>
              <a:rPr lang="en-US" dirty="0"/>
              <a:t>Sr(</a:t>
            </a:r>
            <a:r>
              <a:rPr lang="en-US" dirty="0" err="1"/>
              <a:t>p,x</a:t>
            </a:r>
            <a:r>
              <a:rPr lang="en-US" dirty="0"/>
              <a:t>)</a:t>
            </a:r>
            <a:r>
              <a:rPr lang="en-US" baseline="30000" dirty="0"/>
              <a:t>86</a:t>
            </a:r>
            <a:r>
              <a:rPr lang="en-US" dirty="0"/>
              <a:t>Y, La(</a:t>
            </a:r>
            <a:r>
              <a:rPr lang="en-US" dirty="0" err="1"/>
              <a:t>p,x</a:t>
            </a:r>
            <a:r>
              <a:rPr lang="en-US" dirty="0"/>
              <a:t>)</a:t>
            </a:r>
            <a:r>
              <a:rPr lang="en-US" baseline="30000" dirty="0"/>
              <a:t>134,135</a:t>
            </a:r>
            <a:r>
              <a:rPr lang="en-US" dirty="0"/>
              <a:t>Ce, </a:t>
            </a:r>
            <a:r>
              <a:rPr lang="en-US" baseline="30000" dirty="0"/>
              <a:t>177</a:t>
            </a:r>
            <a:r>
              <a:rPr lang="en-US" dirty="0"/>
              <a:t>Hf(n,p)</a:t>
            </a:r>
            <a:r>
              <a:rPr lang="en-US" baseline="30000" dirty="0"/>
              <a:t>177</a:t>
            </a:r>
            <a:r>
              <a:rPr lang="en-US" dirty="0"/>
              <a:t>Lu</a:t>
            </a:r>
          </a:p>
          <a:p>
            <a:pPr lvl="1"/>
            <a:r>
              <a:rPr lang="en-US" baseline="30000" dirty="0"/>
              <a:t>7</a:t>
            </a:r>
            <a:r>
              <a:rPr lang="en-US" dirty="0"/>
              <a:t>Li(</a:t>
            </a:r>
            <a:r>
              <a:rPr lang="en-US" dirty="0" err="1"/>
              <a:t>p,n</a:t>
            </a:r>
            <a:r>
              <a:rPr lang="en-US" dirty="0"/>
              <a:t>) quasi-monoenergetic neutron source development </a:t>
            </a:r>
          </a:p>
          <a:p>
            <a:pPr lvl="1"/>
            <a:endParaRPr lang="en-US" dirty="0"/>
          </a:p>
          <a:p>
            <a:r>
              <a:rPr lang="en-US" dirty="0"/>
              <a:t>Possible future candidates: Access targets previously fielded by </a:t>
            </a:r>
            <a:r>
              <a:rPr lang="el-GR" dirty="0"/>
              <a:t>β</a:t>
            </a:r>
            <a:r>
              <a:rPr lang="en-US" baseline="30000" dirty="0"/>
              <a:t>+</a:t>
            </a:r>
            <a:r>
              <a:rPr lang="en-US" dirty="0"/>
              <a:t>-Oslo in the A</a:t>
            </a:r>
            <a:r>
              <a:rPr lang="en-US" dirty="0">
                <a:latin typeface="Calibri" panose="020F0502020204030204" pitchFamily="34" charset="0"/>
              </a:rPr>
              <a:t>≈</a:t>
            </a:r>
            <a:r>
              <a:rPr lang="en-US" dirty="0"/>
              <a:t>50,90, rare earth regions via (</a:t>
            </a:r>
            <a:r>
              <a:rPr lang="en-US" dirty="0" err="1"/>
              <a:t>p,xn</a:t>
            </a:r>
            <a:r>
              <a:rPr lang="en-US" dirty="0"/>
              <a:t>), (</a:t>
            </a:r>
            <a:r>
              <a:rPr lang="el-GR" dirty="0">
                <a:latin typeface="Calibri" panose="020F0502020204030204" pitchFamily="34" charset="0"/>
              </a:rPr>
              <a:t>α</a:t>
            </a:r>
            <a:r>
              <a:rPr lang="en-US" dirty="0"/>
              <a:t>,</a:t>
            </a:r>
            <a:r>
              <a:rPr lang="en-US" dirty="0" err="1"/>
              <a:t>xn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3515" y="1524085"/>
            <a:ext cx="6516971" cy="84762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8263" y="1616552"/>
            <a:ext cx="6467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Demonstrated ability to measure </a:t>
            </a:r>
            <a:r>
              <a:rPr lang="en-US" i="1" dirty="0" err="1">
                <a:latin typeface="Lucida Grande"/>
                <a:cs typeface="Lucida Grande"/>
              </a:rPr>
              <a:t>R</a:t>
            </a:r>
            <a:r>
              <a:rPr lang="en-US" baseline="-25000" dirty="0" err="1">
                <a:latin typeface="Lucida Grande"/>
                <a:cs typeface="Lucida Grande"/>
              </a:rPr>
              <a:t>spin</a:t>
            </a:r>
            <a:r>
              <a:rPr lang="en-US" baseline="-25000" dirty="0">
                <a:latin typeface="Lucida Grande"/>
                <a:cs typeface="Lucida Grande"/>
              </a:rPr>
              <a:t>-cut</a:t>
            </a:r>
            <a:r>
              <a:rPr lang="en-US" dirty="0">
                <a:latin typeface="Lucida Grande"/>
                <a:cs typeface="Lucida Grande"/>
              </a:rPr>
              <a:t> in excitation function studies for emerging medical radioisotopes </a:t>
            </a:r>
          </a:p>
        </p:txBody>
      </p:sp>
    </p:spTree>
    <p:extLst>
      <p:ext uri="{BB962C8B-B14F-4D97-AF65-F5344CB8AC3E}">
        <p14:creationId xmlns:p14="http://schemas.microsoft.com/office/powerpoint/2010/main" val="371658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9440178081_8dd63d3684_b.jpg"/>
          <p:cNvPicPr>
            <a:picLocks noGrp="1" noChangeAspect="1"/>
          </p:cNvPicPr>
          <p:nvPr>
            <p:ph idx="14"/>
          </p:nvPr>
        </p:nvPicPr>
        <p:blipFill>
          <a:blip r:embed="rId2"/>
          <a:srcRect l="4733" r="2360"/>
          <a:stretch>
            <a:fillRect/>
          </a:stretch>
        </p:blipFill>
        <p:spPr>
          <a:xfrm>
            <a:off x="0" y="0"/>
            <a:ext cx="9144000" cy="65742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487" y="2144119"/>
            <a:ext cx="6570143" cy="1143000"/>
          </a:xfrm>
        </p:spPr>
        <p:txBody>
          <a:bodyPr>
            <a:normAutofit/>
          </a:bodyPr>
          <a:lstStyle/>
          <a:p>
            <a:pPr algn="ctr"/>
            <a:r>
              <a:rPr lang="en-US" sz="6600" dirty="0" err="1">
                <a:solidFill>
                  <a:schemeClr val="bg1"/>
                </a:solidFill>
              </a:rPr>
              <a:t>Tusen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takk</a:t>
            </a:r>
            <a:r>
              <a:rPr lang="en-US" sz="66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6712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/>
              <a:t>Some perspective</a:t>
            </a:r>
          </a:p>
        </p:txBody>
      </p:sp>
      <p:pic>
        <p:nvPicPr>
          <p:cNvPr id="12290" name="Picture 2" descr="D:\Documents\School Work\Isotope Data\Proposals\ndnca_tit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3417" y="91778"/>
            <a:ext cx="4074057" cy="4366348"/>
          </a:xfrm>
          <a:prstGeom prst="rect">
            <a:avLst/>
          </a:prstGeom>
          <a:noFill/>
        </p:spPr>
      </p:pic>
      <p:pic>
        <p:nvPicPr>
          <p:cNvPr id="6" name="Content Placeholder 5" descr="ndnca_people.PNG"/>
          <p:cNvPicPr>
            <a:picLocks noGrp="1" noChangeAspect="1"/>
          </p:cNvPicPr>
          <p:nvPr>
            <p:ph idx="14"/>
          </p:nvPr>
        </p:nvPicPr>
        <p:blipFill>
          <a:blip r:embed="rId4"/>
          <a:stretch>
            <a:fillRect/>
          </a:stretch>
        </p:blipFill>
        <p:spPr>
          <a:xfrm>
            <a:off x="0" y="2576304"/>
            <a:ext cx="6669786" cy="3027870"/>
          </a:xfrm>
        </p:spPr>
      </p:pic>
      <p:sp>
        <p:nvSpPr>
          <p:cNvPr id="7" name="Oval 6"/>
          <p:cNvSpPr/>
          <p:nvPr/>
        </p:nvSpPr>
        <p:spPr>
          <a:xfrm>
            <a:off x="6074229" y="2576304"/>
            <a:ext cx="431074" cy="4804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6712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/>
              <a:t>Some perspective</a:t>
            </a:r>
          </a:p>
        </p:txBody>
      </p:sp>
      <p:pic>
        <p:nvPicPr>
          <p:cNvPr id="35843" name="Picture 3" descr="D:\Pictures\app_b1.PNG"/>
          <p:cNvPicPr>
            <a:picLocks noChangeAspect="1" noChangeArrowheads="1"/>
          </p:cNvPicPr>
          <p:nvPr/>
        </p:nvPicPr>
        <p:blipFill>
          <a:blip r:embed="rId3"/>
          <a:srcRect t="16327"/>
          <a:stretch>
            <a:fillRect/>
          </a:stretch>
        </p:blipFill>
        <p:spPr bwMode="auto">
          <a:xfrm>
            <a:off x="0" y="1408184"/>
            <a:ext cx="3887285" cy="4078224"/>
          </a:xfrm>
          <a:prstGeom prst="rect">
            <a:avLst/>
          </a:prstGeom>
          <a:noFill/>
        </p:spPr>
      </p:pic>
      <p:pic>
        <p:nvPicPr>
          <p:cNvPr id="35844" name="Picture 4" descr="D:\Pictures\app_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77042" y="1649712"/>
            <a:ext cx="3657600" cy="4969771"/>
          </a:xfrm>
          <a:prstGeom prst="rect">
            <a:avLst/>
          </a:prstGeom>
          <a:noFill/>
        </p:spPr>
      </p:pic>
      <p:pic>
        <p:nvPicPr>
          <p:cNvPr id="35845" name="Picture 5" descr="D:\Pictures\app_b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92306" y="1440106"/>
            <a:ext cx="3886200" cy="5179377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D:\Pictures\app_b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2972225"/>
            <a:ext cx="3657600" cy="328489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777042" y="5919016"/>
            <a:ext cx="7138219" cy="707886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itchFamily="18" charset="0"/>
              </a:rPr>
              <a:t>NDNCA Whitepaper available at</a:t>
            </a:r>
            <a:br>
              <a:rPr lang="en-US" sz="2000" b="1" dirty="0">
                <a:latin typeface="Georgia" pitchFamily="18" charset="0"/>
              </a:rPr>
            </a:br>
            <a:r>
              <a:rPr lang="en-US" sz="2000" b="1" dirty="0">
                <a:latin typeface="Georgia" pitchFamily="18" charset="0"/>
              </a:rPr>
              <a:t> http://bang.berkeley.edu/events/ndnca/whitepaper/</a:t>
            </a:r>
          </a:p>
        </p:txBody>
      </p:sp>
      <p:pic>
        <p:nvPicPr>
          <p:cNvPr id="10" name="Picture 3" descr="D:\Pictures\app_b1.PNG"/>
          <p:cNvPicPr>
            <a:picLocks noChangeAspect="1" noChangeArrowheads="1"/>
          </p:cNvPicPr>
          <p:nvPr/>
        </p:nvPicPr>
        <p:blipFill>
          <a:blip r:embed="rId3"/>
          <a:srcRect l="16264" t="74843" r="8657" b="18426"/>
          <a:stretch>
            <a:fillRect/>
          </a:stretch>
        </p:blipFill>
        <p:spPr bwMode="auto">
          <a:xfrm>
            <a:off x="1884411" y="2736251"/>
            <a:ext cx="6094095" cy="6850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2" name="Picture 5" descr="D:\Pictures\app_b3.PNG"/>
          <p:cNvPicPr>
            <a:picLocks noChangeAspect="1" noChangeArrowheads="1"/>
          </p:cNvPicPr>
          <p:nvPr/>
        </p:nvPicPr>
        <p:blipFill>
          <a:blip r:embed="rId5"/>
          <a:srcRect r="39183" b="95331"/>
          <a:stretch>
            <a:fillRect/>
          </a:stretch>
        </p:blipFill>
        <p:spPr bwMode="auto">
          <a:xfrm>
            <a:off x="4110179" y="3932903"/>
            <a:ext cx="4805082" cy="4916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3" name="Picture 3" descr="D:\Pictures\app_b1.PNG"/>
          <p:cNvPicPr>
            <a:picLocks noChangeAspect="1" noChangeArrowheads="1"/>
          </p:cNvPicPr>
          <p:nvPr/>
        </p:nvPicPr>
        <p:blipFill>
          <a:blip r:embed="rId3"/>
          <a:srcRect t="20152" r="2151" b="71995"/>
          <a:stretch>
            <a:fillRect/>
          </a:stretch>
        </p:blipFill>
        <p:spPr bwMode="auto">
          <a:xfrm>
            <a:off x="410203" y="1715409"/>
            <a:ext cx="5471652" cy="5506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78527" y="4786163"/>
            <a:ext cx="470787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itchFamily="18" charset="0"/>
              </a:rPr>
              <a:t>Highlight from WTTC 2016: </a:t>
            </a:r>
            <a:r>
              <a:rPr lang="en-US" baseline="30000" dirty="0">
                <a:latin typeface="Georgia" pitchFamily="18" charset="0"/>
              </a:rPr>
              <a:t>54</a:t>
            </a:r>
            <a:r>
              <a:rPr lang="en-US" dirty="0">
                <a:latin typeface="Georgia" pitchFamily="18" charset="0"/>
              </a:rPr>
              <a:t>Fe(p,</a:t>
            </a:r>
            <a:r>
              <a:rPr lang="el-GR" dirty="0">
                <a:latin typeface="Georgia" pitchFamily="18" charset="0"/>
              </a:rPr>
              <a:t>α</a:t>
            </a:r>
            <a:r>
              <a:rPr lang="en-US" dirty="0">
                <a:latin typeface="Georgia" pitchFamily="18" charset="0"/>
              </a:rPr>
              <a:t>)</a:t>
            </a:r>
            <a:r>
              <a:rPr lang="en-US" baseline="30000" dirty="0">
                <a:latin typeface="Georgia" pitchFamily="18" charset="0"/>
              </a:rPr>
              <a:t>51</a:t>
            </a:r>
            <a:r>
              <a:rPr lang="en-US" dirty="0">
                <a:latin typeface="Georgia" pitchFamily="18" charset="0"/>
              </a:rPr>
              <a:t>Mn 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ocuments\School Work\Isotope Data\Dec_Fe_Stack\figures\51mn_grav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2771" y="3214513"/>
            <a:ext cx="6445529" cy="1040184"/>
          </a:xfrm>
          <a:prstGeom prst="rect">
            <a:avLst/>
          </a:prstGeom>
          <a:noFill/>
        </p:spPr>
      </p:pic>
      <p:pic>
        <p:nvPicPr>
          <p:cNvPr id="1026" name="Picture 2" descr="D:\Documents\School Work\Isotope Data\Dec_Fe_Stack\figures\dot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7436" y="4323741"/>
            <a:ext cx="5186564" cy="163460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063783" y="5485450"/>
            <a:ext cx="914400" cy="427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4632" y="1649712"/>
            <a:ext cx="8614136" cy="3258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Emerging medical radionuclides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51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= 46 min, 97%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) – short-lived PET tracer for metabolic studies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52g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= 5.6 d, 29%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) – long-lived PET tracer for neuron tracking, immune studies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Manganese has well-established biochemistry and uptake via DOTA-based </a:t>
            </a:r>
            <a:r>
              <a:rPr lang="en-US" sz="2000" dirty="0" err="1">
                <a:solidFill>
                  <a:srgbClr val="2D637F"/>
                </a:solidFill>
                <a:latin typeface="Lucida Grande"/>
                <a:cs typeface="Lucida Grande"/>
              </a:rPr>
              <a:t>chelation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</a:t>
            </a: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06712"/>
            <a:ext cx="65701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51,52</a:t>
            </a: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Mn - Motivation</a:t>
            </a:r>
          </a:p>
        </p:txBody>
      </p:sp>
      <p:sp>
        <p:nvSpPr>
          <p:cNvPr id="13" name="Oval 12"/>
          <p:cNvSpPr/>
          <p:nvPr/>
        </p:nvSpPr>
        <p:spPr>
          <a:xfrm>
            <a:off x="4617117" y="5024282"/>
            <a:ext cx="353962" cy="35396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018205" y="5029197"/>
            <a:ext cx="353962" cy="35396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92537" y="5057208"/>
            <a:ext cx="717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03457" y="5063610"/>
            <a:ext cx="717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4633" y="4876797"/>
            <a:ext cx="3642804" cy="1065853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dirty="0">
                <a:solidFill>
                  <a:schemeClr val="tx1"/>
                </a:solidFill>
                <a:latin typeface="Lucida Grande"/>
                <a:cs typeface="Lucida Grande"/>
              </a:rPr>
              <a:t>Almost no Fe(</a:t>
            </a:r>
            <a:r>
              <a:rPr lang="en-US" dirty="0" err="1">
                <a:solidFill>
                  <a:schemeClr val="tx1"/>
                </a:solidFill>
                <a:latin typeface="Lucida Grande"/>
                <a:cs typeface="Lucida Grande"/>
              </a:rPr>
              <a:t>p,x</a:t>
            </a:r>
            <a:r>
              <a:rPr lang="en-US" dirty="0">
                <a:solidFill>
                  <a:schemeClr val="tx1"/>
                </a:solidFill>
                <a:latin typeface="Lucida Grande"/>
                <a:cs typeface="Lucida Grande"/>
              </a:rPr>
              <a:t>) XS measurements exist – can use these to probe spin physics in the A</a:t>
            </a:r>
            <a:r>
              <a:rPr lang="en-US" dirty="0">
                <a:solidFill>
                  <a:schemeClr val="tx1"/>
                </a:solidFill>
                <a:cs typeface="Lucida Grande"/>
              </a:rPr>
              <a:t>≈</a:t>
            </a:r>
            <a:r>
              <a:rPr lang="en-US" dirty="0">
                <a:solidFill>
                  <a:schemeClr val="tx1"/>
                </a:solidFill>
                <a:latin typeface="Lucida Grande"/>
                <a:cs typeface="Lucida Grande"/>
              </a:rPr>
              <a:t>50 region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9" t="-189" b="-1"/>
          <a:stretch/>
        </p:blipFill>
        <p:spPr>
          <a:xfrm>
            <a:off x="33338" y="1100457"/>
            <a:ext cx="9077325" cy="4797872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6488375" y="1498025"/>
            <a:ext cx="580103" cy="580103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5997511" y="2717571"/>
            <a:ext cx="858416" cy="242339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78607">
            <a:off x="6795665" y="3357701"/>
            <a:ext cx="623022" cy="2272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5"/>
          <p:cNvSpPr/>
          <p:nvPr/>
        </p:nvSpPr>
        <p:spPr>
          <a:xfrm rot="13672894">
            <a:off x="6433136" y="3312854"/>
            <a:ext cx="373633" cy="20113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65152"/>
            <a:ext cx="65701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ocuments\School Work\Isotope Data\Dec_Fe_Stack\figures\Filling-in-Nuclear-Data-Gaps-Berkeley-Lab-08.jpg"/>
          <p:cNvPicPr>
            <a:picLocks noChangeAspect="1" noChangeArrowheads="1"/>
          </p:cNvPicPr>
          <p:nvPr/>
        </p:nvPicPr>
        <p:blipFill rotWithShape="1">
          <a:blip r:embed="rId3"/>
          <a:srcRect r="4027" b="31093"/>
          <a:stretch/>
        </p:blipFill>
        <p:spPr bwMode="auto">
          <a:xfrm>
            <a:off x="3726419" y="165152"/>
            <a:ext cx="5279923" cy="2530423"/>
          </a:xfrm>
          <a:prstGeom prst="rect">
            <a:avLst/>
          </a:prstGeom>
          <a:noFill/>
        </p:spPr>
      </p:pic>
      <p:pic>
        <p:nvPicPr>
          <p:cNvPr id="15" name="Picture 14" descr="IMG_0923.jpg"/>
          <p:cNvPicPr>
            <a:picLocks noChangeAspect="1"/>
          </p:cNvPicPr>
          <p:nvPr/>
        </p:nvPicPr>
        <p:blipFill rotWithShape="1">
          <a:blip r:embed="rId4"/>
          <a:srcRect l="6297" t="11642" b="12382"/>
          <a:stretch/>
        </p:blipFill>
        <p:spPr>
          <a:xfrm>
            <a:off x="336759" y="165153"/>
            <a:ext cx="3124758" cy="3378148"/>
          </a:xfrm>
          <a:prstGeom prst="rect">
            <a:avLst/>
          </a:prstGeom>
        </p:spPr>
      </p:pic>
      <p:pic>
        <p:nvPicPr>
          <p:cNvPr id="21" name="Picture 20" descr="IMG_0991.jpg"/>
          <p:cNvPicPr>
            <a:picLocks noChangeAspect="1"/>
          </p:cNvPicPr>
          <p:nvPr/>
        </p:nvPicPr>
        <p:blipFill>
          <a:blip r:embed="rId5"/>
          <a:srcRect b="7330"/>
          <a:stretch>
            <a:fillRect/>
          </a:stretch>
        </p:blipFill>
        <p:spPr>
          <a:xfrm>
            <a:off x="4468226" y="2797325"/>
            <a:ext cx="4538116" cy="315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32396" t="35938" r="27812" b="30156"/>
          <a:stretch/>
        </p:blipFill>
        <p:spPr>
          <a:xfrm>
            <a:off x="231984" y="3621293"/>
            <a:ext cx="4101892" cy="23301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63902" y="5672614"/>
            <a:ext cx="3901954" cy="71212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40465" y="5739890"/>
            <a:ext cx="4594730" cy="646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Two overlapping stacks: </a:t>
            </a:r>
            <a:br>
              <a:rPr lang="en-US" dirty="0">
                <a:latin typeface="Lucida Grande"/>
                <a:cs typeface="Lucida Grande"/>
              </a:rPr>
            </a:br>
            <a:r>
              <a:rPr lang="en-US" dirty="0">
                <a:latin typeface="Lucida Grande"/>
                <a:cs typeface="Lucida Grande"/>
              </a:rPr>
              <a:t>E</a:t>
            </a:r>
            <a:r>
              <a:rPr lang="en-US" baseline="-25000" dirty="0">
                <a:latin typeface="Lucida Grande"/>
                <a:cs typeface="Lucida Grande"/>
              </a:rPr>
              <a:t>p</a:t>
            </a:r>
            <a:r>
              <a:rPr lang="en-US" dirty="0">
                <a:latin typeface="Lucida Grande"/>
                <a:cs typeface="Lucida Grande"/>
              </a:rPr>
              <a:t>= 55</a:t>
            </a: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21 MeV, 2511 MeV </a:t>
            </a:r>
            <a:endParaRPr lang="en-US" dirty="0">
              <a:latin typeface="Lucida Grande"/>
              <a:cs typeface="Lucida Grand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14950" y="2246828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45607" y="2246828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L. Bernstein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48475" y="181293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79132" y="181293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A. Springer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52500" y="5362575"/>
            <a:ext cx="74295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83663" y="5362575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2.5 cm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75" y="165152"/>
            <a:ext cx="4450384" cy="2521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761"/>
          <a:stretch/>
        </p:blipFill>
        <p:spPr>
          <a:xfrm>
            <a:off x="4302863" y="2662235"/>
            <a:ext cx="4367096" cy="2432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026" t="29688" r="10196" b="9920"/>
          <a:stretch/>
        </p:blipFill>
        <p:spPr>
          <a:xfrm>
            <a:off x="499206" y="1641620"/>
            <a:ext cx="3320626" cy="304615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314631" y="495860"/>
            <a:ext cx="3828743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25 </a:t>
            </a:r>
            <a:r>
              <a:rPr lang="el-GR" sz="2200" dirty="0">
                <a:solidFill>
                  <a:srgbClr val="2D637F"/>
                </a:solidFill>
                <a:latin typeface="Lucida Grande"/>
                <a:cs typeface="Lucida Grande"/>
              </a:rPr>
              <a:t>μ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m-thin </a:t>
            </a: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Fe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, </a:t>
            </a: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Cu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, </a:t>
            </a: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Ti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foils in 0.1” Al frames  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871182" y="5052940"/>
            <a:ext cx="5753100" cy="1149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Dosimetry: IAEA charged particle </a:t>
            </a:r>
            <a:b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</a:b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beam monitor reactions: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dirty="0" err="1">
                <a:solidFill>
                  <a:srgbClr val="2D637F"/>
                </a:solidFill>
                <a:latin typeface="Lucida Grande"/>
                <a:cs typeface="Lucida Grande"/>
              </a:rPr>
              <a:t>Ti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(</a:t>
            </a:r>
            <a:r>
              <a:rPr lang="en-US" dirty="0" err="1">
                <a:solidFill>
                  <a:srgbClr val="2D637F"/>
                </a:solidFill>
                <a:latin typeface="Lucida Grande"/>
                <a:cs typeface="Lucida Grande"/>
              </a:rPr>
              <a:t>p,x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)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cs typeface="Lucida Grande"/>
              </a:rPr>
              <a:t>48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V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dirty="0" err="1">
                <a:solidFill>
                  <a:srgbClr val="2D637F"/>
                </a:solidFill>
                <a:latin typeface="Lucida Grande"/>
                <a:cs typeface="Lucida Grande"/>
              </a:rPr>
              <a:t>Cu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(</a:t>
            </a:r>
            <a:r>
              <a:rPr lang="en-US" dirty="0" err="1">
                <a:solidFill>
                  <a:srgbClr val="2D637F"/>
                </a:solidFill>
                <a:latin typeface="Lucida Grande"/>
                <a:cs typeface="Lucida Grande"/>
              </a:rPr>
              <a:t>p,x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)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cs typeface="Lucida Grande"/>
              </a:rPr>
              <a:t>62,63,65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Zn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-333375" y="5337703"/>
            <a:ext cx="5600700" cy="579970"/>
            <a:chOff x="-280504" y="5362680"/>
            <a:chExt cx="5372100" cy="579970"/>
          </a:xfrm>
        </p:grpSpPr>
        <p:sp>
          <p:nvSpPr>
            <p:cNvPr id="22" name="Rectangle 21"/>
            <p:cNvSpPr/>
            <p:nvPr/>
          </p:nvSpPr>
          <p:spPr>
            <a:xfrm>
              <a:off x="152400" y="5362680"/>
              <a:ext cx="4493364" cy="579970"/>
            </a:xfrm>
            <a:prstGeom prst="rect">
              <a:avLst/>
            </a:prstGeom>
            <a:solidFill>
              <a:srgbClr val="E09E19"/>
            </a:solidFill>
            <a:ln w="28575">
              <a:solidFill>
                <a:srgbClr val="B8811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spcBef>
                  <a:spcPct val="20000"/>
                </a:spcBef>
                <a:defRPr/>
              </a:pPr>
              <a:endParaRPr lang="en-US" dirty="0">
                <a:solidFill>
                  <a:schemeClr val="tx1"/>
                </a:solidFill>
                <a:latin typeface="Lucida Grande"/>
                <a:cs typeface="Lucida Grande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280504" y="5455147"/>
              <a:ext cx="53721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spcBef>
                  <a:spcPct val="20000"/>
                </a:spcBef>
                <a:defRPr/>
              </a:pPr>
              <a:r>
                <a:rPr lang="en-US" dirty="0">
                  <a:latin typeface="Lucida Grande"/>
                  <a:cs typeface="Lucida Grande"/>
                </a:rPr>
                <a:t>nds.iaea.org/medical/monitor_reactions.html </a:t>
              </a:r>
            </a:p>
          </p:txBody>
        </p:sp>
      </p:grp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1524000" y="3744130"/>
            <a:ext cx="120015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547538" y="3860939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2.5 cm</a:t>
            </a:r>
          </a:p>
        </p:txBody>
      </p:sp>
    </p:spTree>
    <p:extLst>
      <p:ext uri="{BB962C8B-B14F-4D97-AF65-F5344CB8AC3E}">
        <p14:creationId xmlns:p14="http://schemas.microsoft.com/office/powerpoint/2010/main" val="1658179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401" t="19167" r="6805" b="15000"/>
          <a:stretch/>
        </p:blipFill>
        <p:spPr>
          <a:xfrm>
            <a:off x="3613009" y="81647"/>
            <a:ext cx="5423895" cy="3017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619" t="20000" r="6337" b="15000"/>
          <a:stretch/>
        </p:blipFill>
        <p:spPr>
          <a:xfrm>
            <a:off x="3573195" y="3268444"/>
            <a:ext cx="5570805" cy="3017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822" t="18542" r="6916" b="14792"/>
          <a:stretch/>
        </p:blipFill>
        <p:spPr>
          <a:xfrm>
            <a:off x="0" y="1695450"/>
            <a:ext cx="5384388" cy="30175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30557" y="430301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61214" y="430301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Fe(</a:t>
            </a:r>
            <a:r>
              <a:rPr lang="en-US" sz="1600" dirty="0" err="1">
                <a:latin typeface="Lucida Grande"/>
                <a:cs typeface="Lucida Grande"/>
              </a:rPr>
              <a:t>p,x</a:t>
            </a:r>
            <a:r>
              <a:rPr lang="en-US" sz="1600" dirty="0">
                <a:latin typeface="Lucida Grande"/>
                <a:cs typeface="Lucida Grande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00" y="5907483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50657" y="5906490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 err="1">
                <a:latin typeface="Lucida Grande"/>
                <a:cs typeface="Lucida Grande"/>
              </a:rPr>
              <a:t>Ti</a:t>
            </a:r>
            <a:r>
              <a:rPr lang="en-US" sz="1600" dirty="0">
                <a:latin typeface="Lucida Grande"/>
                <a:cs typeface="Lucida Grande"/>
              </a:rPr>
              <a:t>(</a:t>
            </a:r>
            <a:r>
              <a:rPr lang="en-US" sz="1600" dirty="0" err="1">
                <a:latin typeface="Lucida Grande"/>
                <a:cs typeface="Lucida Grande"/>
              </a:rPr>
              <a:t>p,x</a:t>
            </a:r>
            <a:r>
              <a:rPr lang="en-US" sz="1600" dirty="0">
                <a:latin typeface="Lucida Grande"/>
                <a:cs typeface="Lucida Grande"/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000" y="4405729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2657" y="4405729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Cu(</a:t>
            </a:r>
            <a:r>
              <a:rPr lang="en-US" sz="1600" dirty="0" err="1">
                <a:latin typeface="Lucida Grande"/>
                <a:cs typeface="Lucida Grande"/>
              </a:rPr>
              <a:t>p,x</a:t>
            </a:r>
            <a:r>
              <a:rPr lang="en-US" sz="1600" dirty="0">
                <a:latin typeface="Lucida Grande"/>
                <a:cs typeface="Lucida Grand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578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00" y="125680"/>
            <a:ext cx="7311601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0098985">
            <a:off x="1436572" y="840368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Preliminary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6034156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99" y="121611"/>
            <a:ext cx="7311602" cy="5486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11919" y="5540872"/>
            <a:ext cx="6516971" cy="84762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33525" y="5633339"/>
            <a:ext cx="779145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Results consistent with R</a:t>
            </a:r>
            <a:r>
              <a:rPr lang="en-US" dirty="0">
                <a:latin typeface="Calibri" panose="020F0502020204030204" pitchFamily="34" charset="0"/>
                <a:cs typeface="Lucida Grande"/>
              </a:rPr>
              <a:t>≈</a:t>
            </a:r>
            <a:r>
              <a:rPr lang="en-US" dirty="0">
                <a:latin typeface="Lucida Grande"/>
                <a:cs typeface="Lucida Grande"/>
              </a:rPr>
              <a:t>1 at high energy.</a:t>
            </a:r>
          </a:p>
          <a:p>
            <a:pPr lvl="1"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At low energy, results are ambiguous due to energy straggling.</a:t>
            </a:r>
          </a:p>
        </p:txBody>
      </p:sp>
      <p:sp>
        <p:nvSpPr>
          <p:cNvPr id="8" name="Rectangle 7"/>
          <p:cNvSpPr/>
          <p:nvPr/>
        </p:nvSpPr>
        <p:spPr>
          <a:xfrm rot="20098985">
            <a:off x="1436572" y="840368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Preliminary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10049" y="1016051"/>
            <a:ext cx="8614136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Nb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(p,4n)</a:t>
            </a:r>
            <a:r>
              <a:rPr lang="en-US" sz="22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90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Mo is a high-priority objective as a new proton beam dosimetry standard for E</a:t>
            </a:r>
            <a:r>
              <a:rPr lang="en-US" sz="22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p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</a:t>
            </a:r>
            <a:r>
              <a:rPr lang="en-US" sz="22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≈ 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50 – 100 MeV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130511"/>
            <a:ext cx="7766050" cy="1150353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41540"/>
              </p:ext>
            </p:extLst>
          </p:nvPr>
        </p:nvGraphicFramePr>
        <p:xfrm>
          <a:off x="1280160" y="2046338"/>
          <a:ext cx="658368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475237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128333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523381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128243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65825491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657428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8722380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5390569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7950952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l-GR" sz="1800" b="0" dirty="0">
                          <a:solidFill>
                            <a:schemeClr val="tx1"/>
                          </a:solidFill>
                        </a:rPr>
                        <a:t>ε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l-GR" sz="1800" b="0" dirty="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90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Mo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93m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Mo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30000" dirty="0">
                          <a:solidFill>
                            <a:schemeClr val="bg1"/>
                          </a:solidFill>
                        </a:rPr>
                        <a:t>94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7671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89m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89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90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91m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92m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30000" dirty="0">
                          <a:solidFill>
                            <a:schemeClr val="bg1"/>
                          </a:solidFill>
                        </a:rPr>
                        <a:t>93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Nb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269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86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88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89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96536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86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87m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87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88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011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85m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752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82m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dirty="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+-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27601"/>
                  </a:ext>
                </a:extLst>
              </a:tr>
            </a:tbl>
          </a:graphicData>
        </a:graphic>
      </p:graphicFrame>
      <p:sp>
        <p:nvSpPr>
          <p:cNvPr id="4" name="Arrow: Down 3"/>
          <p:cNvSpPr/>
          <p:nvPr/>
        </p:nvSpPr>
        <p:spPr>
          <a:xfrm rot="10800000">
            <a:off x="6648449" y="2364686"/>
            <a:ext cx="314325" cy="477053"/>
          </a:xfrm>
          <a:prstGeom prst="down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16926" y="2194664"/>
            <a:ext cx="1871251" cy="1013905"/>
            <a:chOff x="7029450" y="3280531"/>
            <a:chExt cx="1871251" cy="1013905"/>
          </a:xfrm>
        </p:grpSpPr>
        <p:sp>
          <p:nvSpPr>
            <p:cNvPr id="20" name="Rectangle 19"/>
            <p:cNvSpPr/>
            <p:nvPr/>
          </p:nvSpPr>
          <p:spPr>
            <a:xfrm>
              <a:off x="7029450" y="3280531"/>
              <a:ext cx="1871251" cy="853336"/>
            </a:xfrm>
            <a:prstGeom prst="rect">
              <a:avLst/>
            </a:prstGeom>
            <a:solidFill>
              <a:srgbClr val="E09E19"/>
            </a:solidFill>
            <a:ln w="28575">
              <a:solidFill>
                <a:srgbClr val="B8811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spcBef>
                  <a:spcPct val="20000"/>
                </a:spcBef>
                <a:defRPr/>
              </a:pPr>
              <a:endParaRPr lang="en-US" dirty="0">
                <a:solidFill>
                  <a:schemeClr val="tx1"/>
                </a:solidFill>
                <a:latin typeface="Lucida Grande"/>
                <a:cs typeface="Lucida Grande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16926" y="3340329"/>
              <a:ext cx="169629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200" baseline="30000" dirty="0">
                  <a:latin typeface="Georgia"/>
                  <a:ea typeface="+mj-ea"/>
                </a:rPr>
                <a:t>100 MeV </a:t>
              </a:r>
              <a:br>
                <a:rPr lang="en-US" sz="4200" baseline="30000" dirty="0">
                  <a:latin typeface="Georgia"/>
                  <a:ea typeface="+mj-ea"/>
                </a:rPr>
              </a:br>
              <a:r>
                <a:rPr lang="en-US" sz="4200" baseline="30000" dirty="0">
                  <a:latin typeface="Georgia"/>
                  <a:ea typeface="+mj-ea"/>
                </a:rPr>
                <a:t>p+</a:t>
              </a:r>
              <a:endParaRPr lang="en-US" baseline="30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223250" y="60661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223" y="192151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6229231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16457</TotalTime>
  <Words>513</Words>
  <Application>Microsoft Office PowerPoint</Application>
  <PresentationFormat>On-screen Show (4:3)</PresentationFormat>
  <Paragraphs>105</Paragraphs>
  <Slides>16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Georgia</vt:lpstr>
      <vt:lpstr>Lucida Grande</vt:lpstr>
      <vt:lpstr>Wingdings</vt:lpstr>
      <vt:lpstr>Custom Design</vt:lpstr>
      <vt:lpstr>Spin Distribution of Excited Nuclear States in natFe(p,αn)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Measurements @ LANL – Nb(p,x) </vt:lpstr>
      <vt:lpstr>Measurements @ LANL – Nb(p,x) </vt:lpstr>
      <vt:lpstr>Measurements @ LANL – Nb(p,x) </vt:lpstr>
      <vt:lpstr>PowerPoint Presentation</vt:lpstr>
      <vt:lpstr>Summary</vt:lpstr>
      <vt:lpstr>Tusen takk!</vt:lpstr>
      <vt:lpstr>Some perspective</vt:lpstr>
      <vt:lpstr>Some perspective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Steven Voyles</dc:creator>
  <cp:lastModifiedBy>Andrew Steven Voyles</cp:lastModifiedBy>
  <cp:revision>452</cp:revision>
  <dcterms:created xsi:type="dcterms:W3CDTF">2013-01-15T19:08:57Z</dcterms:created>
  <dcterms:modified xsi:type="dcterms:W3CDTF">2017-05-08T09:23:57Z</dcterms:modified>
</cp:coreProperties>
</file>